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64" r:id="rId11"/>
    <p:sldId id="273" r:id="rId12"/>
    <p:sldId id="27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772816"/>
            <a:ext cx="7334632" cy="3168352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ШКОЛЬНАЯ СЛУЖБА ПРИМИРЕНИЯ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75856" y="5229200"/>
            <a:ext cx="5543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фазы работы медиатора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встрече со сторонами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(примирительная встреча)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896544"/>
          </a:xfrm>
        </p:spPr>
        <p:txBody>
          <a:bodyPr>
            <a:normAutofit/>
          </a:bodyPr>
          <a:lstStyle/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условий для диалога между сторонами.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диалога между сторонами.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Поиск вариантов выхода (вариантов заглаживания вреда).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Обсуждение будущего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 фаза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Заключение соглашения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принципы медиации: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4835624"/>
          </a:xfrm>
        </p:spPr>
        <p:txBody>
          <a:bodyPr>
            <a:normAutofit/>
          </a:bodyPr>
          <a:lstStyle/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Добровольность участия сторон;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Информированность;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Нейтральность медиатора;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Конфиденциальность процесса медиации;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 сторон медиатора;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Заглаживание вреда обидчиком;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Самостоятельность служб примирения.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встрече выполняются следующие правила: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12776"/>
            <a:ext cx="8034096" cy="5184576"/>
          </a:xfrm>
        </p:spPr>
        <p:txBody>
          <a:bodyPr>
            <a:normAutofit fontScale="85000" lnSpcReduction="20000"/>
          </a:bodyPr>
          <a:lstStyle/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Поскольку каждый человек имеет право высказать свое мнение, то перебивать говорящего человека нельзя. Слово будет дано каждому участнику.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встрече нужно воздержаться от ругани и оскорблений.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не было сплетен после встречи, вся информация о произошедшем на встрече не разглашается.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в любой момент можете прекратить встречу или просить индивидуального разговора с ведущим программы.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704856" cy="6120680"/>
          </a:xfrm>
        </p:spPr>
        <p:txBody>
          <a:bodyPr>
            <a:normAutofit fontScale="925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Программа примирения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добровольная встреча нарушителя (обидчика) и  пострадавшего (жертвы), организуется медиатором для: 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1.обсуждения вопросов по выходу из сложившейся ситуации;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2.обсуждения причины случившегося и поиска способов нейтрализации этих причин;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3.составления примирительного договора. 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Достигнутые договоренности фиксируются в примирительном договоре.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Условия, при которых ситуация может быть рассмотрена службой: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149552"/>
          </a:xfrm>
        </p:spPr>
        <p:txBody>
          <a:bodyPr>
            <a:normAutofit/>
          </a:bodyPr>
          <a:lstStyle/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стороны признают свое участие в конфликте и стремятся его разрешить;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сторонам больше 10 лет;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стороны не употребляют наркотических веществ и психически здоровы;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 конфликте участвуют учителя или родители, на встрече присутствует куратор.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143000"/>
          </a:xfrm>
        </p:spPr>
        <p:txBody>
          <a:bodyPr/>
          <a:lstStyle/>
          <a:p>
            <a:r>
              <a:rPr lang="ru-RU" dirty="0" smtClean="0"/>
              <a:t>Программа мероприятий ШСП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5328592"/>
          </a:xfrm>
        </p:spPr>
        <p:txBody>
          <a:bodyPr>
            <a:normAutofit fontScale="55000" lnSpcReduction="20000"/>
          </a:bodyPr>
          <a:lstStyle/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Распространение среди участников образовательного процесса цивилизованных форм разрешения споров и конфликтов (восстановительная медиация, переговоры и другие способы).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Помощь участникам образовательного процесса в разрешении споров и  конфликтных ситуаций на основе принципов и технологии восстановительной медиации.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Организация  в  образовательном  учреждении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некарательного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реагирования  на  конфликты, проступки, противоправное поведение и правонарушения несовершеннолетних на основе принципов и технологии восстановительной медиации.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Проведение программ восстановительного разрешения конфликтов.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Обучение  учащихся  и  других  участников  образовательного  процесса  цивилизованным методам урегулирования конфликтов и осознания ответственности.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 просветительных  мероприятий  и  информирование  участников  образовательного процесса о миссии, принципах и технологии восстановительной медиации.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6328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Принципы деятельности Школьной службы примирения.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268760"/>
            <a:ext cx="8106104" cy="5328592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  добровольности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предполагающий  как  добровольное  участие  учителей  и школьников  в  организации  работы  службы,  так  и  обязательное  согласие  сторон,  вовлеченных в конфликт, на участие в примирительной программе.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 конфиденциальности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(исключение составляет информация в возможном нанесении ущерба для жизни, здоровья и безопасности)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нейтральности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запрещающей  школьной службе примирения принимать сторону одного из  участников конфликта.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818072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Порядок формирования Школьной службы примирения.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12776"/>
            <a:ext cx="8250120" cy="5112568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 состав  ШСП  входят: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педагоги, родители, обучающиеся 8-11 классов.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Председателем  службы  примирения  может  быть  любой  педагогический  работник школы, на которого приказом директора возлагаются обязанности по руководству ШСП.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Вопросы членства в ШСП, требований к школьникам, входящим в состав службы, и иные вопросы, не регламентированные настоящим Положением, могут определяться локальными актами, принимаемыми службой примирения самостоятельно.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Порядок работы Школьной службы примирения.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340768"/>
            <a:ext cx="8106104" cy="5256584"/>
          </a:xfrm>
        </p:spPr>
        <p:txBody>
          <a:bodyPr>
            <a:normAutofit fontScale="925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ШСП  может  получать  информацию  о  случаях  конфликтного или  криминального характера от педагогов, учащихся, администрации образовательного  учреждения, членов ШСП, родителей.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ШСП  принимает  решение  о  возможности  или  невозможности примирительной программы в каждом конкретном случае самостоятельно, в том числе на основании предварительных встреч со сторонами конфликта.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64807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Алгоритм действий ШСП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764704"/>
            <a:ext cx="7602048" cy="5616624"/>
          </a:xfrm>
        </p:spPr>
        <p:txBody>
          <a:bodyPr>
            <a:normAutofit fontScale="47500" lnSpcReduction="20000"/>
          </a:bodyPr>
          <a:lstStyle/>
          <a:p>
            <a:pPr marL="36000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1. Введение.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попросите участников представиться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представьтесь сами и объясните роль посредника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объясните основные правила разговора (уважение друг к другу, стремление разрешить конфликт, конфиденциальность)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объясните этапы и задачи посреднического разговора (самостоятельный подход к разрешению конфликта и следование решениям после завершения встречи)</a:t>
            </a:r>
          </a:p>
          <a:p>
            <a:pPr marL="360000" lvl="0" indent="360000" algn="ctr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2. История конфликта.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 стороны объясняют ситуацию посреднику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суммирование выводов и позиций каждой из сторон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убедитесь, что Вы поняли суть конфликта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убедитесь, что обе стороны понимают суть конфликта и разногласий</a:t>
            </a:r>
          </a:p>
          <a:p>
            <a:pPr marL="36000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3. Выявление фактов и эмоций.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 стороны рассказывают друг другу о своей позиции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обсуждение фактов и эмоций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используйте для разговора факты (потребности, лежащие в основе требований: здоровье, ответственность, общение, безопасность, дружба, идеалы, убеждения) 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стороны высказывают возможные претензии и обиды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Суммируйте факты и эмоции обеих сторон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764704"/>
            <a:ext cx="7818072" cy="5832648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Служба примирения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является структурным подразделением образовательного учреждения, которое объединяет учащихся, педагогов и других участников образовательного процесса, заинтересованных в разрешении конфликтов и развитии практики восстановительной медиации в образовательном учреждении.</a:t>
            </a: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Служба примирения является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альтернативой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другим способам реагирования на споры, конфликты, противоправное поведения или правонарушения несовершеннолетних.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7097992" cy="796950"/>
          </a:xfrm>
        </p:spPr>
        <p:txBody>
          <a:bodyPr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Алгоритм действий ШСП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497964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4. Обсуждение путей выхода.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попросите обе стороны внести предложения по разрешению конфликта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запишите все возможные РЕШЕНИЯ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отметьте и проанализируйте те, которые устраивают обе стороны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5. Соглашение.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обсудите оптимальные, с точки зрения обеих сторон, варианты решения конфликта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соглашение, используя предложения участников, определяющие поведение обеих сторон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подпишите трехстороннее соглашение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6. Развитие.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объясните суть развития дальнейших отношений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поблагодарите участников за сотрудничество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480720"/>
          </a:xfrm>
        </p:spPr>
        <p:txBody>
          <a:bodyPr>
            <a:normAutofit fontScale="47500" lnSpcReduction="20000"/>
          </a:bodyPr>
          <a:lstStyle/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ЕСЛИ ВЫ РЕШИЛИ ОБРАТИТЬСЯ В СЛУЖБУ ПРИМИРЕНИЯ,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то Вам надо подойти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этого с каждым из участников встретится ведущий программы примирения для обсуждения его отношения к случившемуся и желании участвовать во встрече.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случае добровольного согласия сторон, ведущий программы проводит примирительную встречу, на которой обсуждаются следующие вопросы: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каковы последствия ситуации для обеих сторон;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 образом решить ситуацию;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сделать, чтобы этого не повторилось.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необходимости составляется план по возмещению ущерба и социально-психологической реабилитации сторон.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ВСТРЕЧЕ ВЫПОЛНЯЮТСЯ СЛЕДУЮЩИЕ ПРАВИЛА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Поскольку каждый человек имеет право высказать свое мнение, то перебивать говорящего человека нельзя. Слово будет дано каждому участнику.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встрече нужно воздержаться от ругани и оскорблений.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не было сплетен после встречи, вся информация о происходящем на встрече не разглашается.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в любой момент можете прекратить встречу или просить индивидуального разговора с ведущим программы.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75656" y="980728"/>
            <a:ext cx="72728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403648" y="1412776"/>
            <a:ext cx="73448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6048672"/>
          </a:xfrm>
        </p:spPr>
        <p:txBody>
          <a:bodyPr/>
          <a:lstStyle/>
          <a:p>
            <a:pPr marL="457200" indent="450215" algn="ctr">
              <a:spcAft>
                <a:spcPts val="0"/>
              </a:spcAft>
              <a:buNone/>
            </a:pP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Образец заявки (для учеников)</a:t>
            </a:r>
            <a:endParaRPr lang="ru-RU" sz="36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1. Фамилия, имя автора записки – заявки, класс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2. Фамилия, имя обидчика, класс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3. Что произошло или происходит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4. Дата, подпись.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3789040"/>
            <a:ext cx="7056784" cy="2520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763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Меня зовут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Петя Иванов (7 «В» класс)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marL="457200" indent="-4763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Меня дразнит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Смирнов Сергей (7 «В» класс)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marL="457200" indent="-4763" algn="just">
              <a:lnSpc>
                <a:spcPct val="150000"/>
              </a:lnSpc>
              <a:spcAft>
                <a:spcPts val="1000"/>
              </a:spcAft>
              <a:tabLst>
                <a:tab pos="895350" algn="l"/>
              </a:tabLst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Он меня бьет. Помогите, пожалуйста.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algn="r"/>
            <a:r>
              <a:rPr lang="ru-RU" sz="2400" i="1" dirty="0" smtClean="0">
                <a:latin typeface="Times New Roman"/>
                <a:ea typeface="Calibri"/>
              </a:rPr>
              <a:t>6.10.16 Иванов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476672"/>
            <a:ext cx="7746064" cy="5771728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Образец заявки (для классных руководителей)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03648" y="2060848"/>
          <a:ext cx="7344816" cy="316835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27766"/>
                <a:gridCol w="2242102"/>
                <a:gridCol w="4174948"/>
              </a:tblGrid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Ф.И.О. учеников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Описание конфликтной ситуации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Рекомендации руководителю по управлению конфликтами с подчиненными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с коллегами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8250120" cy="5328592"/>
          </a:xfrm>
        </p:spPr>
        <p:txBody>
          <a:bodyPr>
            <a:normAutofit fontScale="55000" lnSpcReduction="20000"/>
          </a:bodyPr>
          <a:lstStyle/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Руководителю необходимо заинтересовать подчиненных в том решении конфликта, которое он предлагает.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Аргументируйте свои требования в конфликте.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Умейте слушать подчиненных в конфликте.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Вникайте в заботы подчиненного.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Повышение голоса в конфликтном диалоге с подчиненным – не лучший аргумент.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Переход с ВЫ на ТЫ является фактическим унижением подчиненного.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Если руководитель прав, то ему целесообразно действовать спокойно, опираясь на должностной статус.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Используйте поддержку вышестоящих руководителей и общественности.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Не затягивайте конфликт с подчиненным.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Не бойтесь идти на компромисс, если руководитель не прав, лучше конфликт не затягивать и уступить подчиненному.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Помните, что конфликтный руководитель – не всегда плохой руководитель. </a:t>
            </a:r>
          </a:p>
          <a:p>
            <a:pPr marL="360000" indent="36000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Рекомендации учителю по управлению конфликтами с учащимися: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96752"/>
            <a:ext cx="7776864" cy="5661248"/>
          </a:xfrm>
        </p:spPr>
        <p:txBody>
          <a:bodyPr>
            <a:normAutofit fontScale="47500" lnSpcReduction="20000"/>
          </a:bodyPr>
          <a:lstStyle/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Конструктивное поведение учителя в конфликте с учеником предполагает правильное определение своей позиции в конфликте, опор на взаимоотношения с родителями ученика, использование влияния класса и педагогического коллектива, уважение личности ученика, выполнение рекомендаций по оптимизации взаимодействия с учеником.</a:t>
            </a:r>
          </a:p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Следует помнить следующее: 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Контролировать свои эмоции, быть объективным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Дать возможность учащимся обосновать свои претензии, «выпустить пар»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приписывать ученику свое понимание его позиции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Перейти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я-высказывания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(не «ты меня обманываешь, а «я чувствую себя обманутым»)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отвечать агрессией на агрессию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оскорблять ученика (есть слова, которые, прозвучав, наносят такой ущерб отношениям, что все последующие «компенсирующие» действия не могут их исправить)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затрагивать личность учащегося, особенностей его семьи. Давать оценку только его конкретным действиям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Дать себе и ребенку право на ошибку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Независимо от результатов завершения противоречия постараться не нарушить отношения с ребенком (высказать сожаление по поводу конфликта, выразить свое расположение к ученику)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бояться конфликтов с учащимися, а брать на себя инициативу их конструктивного разрешения и завершения.</a:t>
            </a:r>
          </a:p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отбора школьников – медиаторов используются: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indent="360000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Тест коммуникативной толерантности В.В. Бойко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0000" indent="360000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Анкета «Когда конфликт в классе»</a:t>
            </a:r>
          </a:p>
          <a:p>
            <a:pPr marL="360000" indent="360000">
              <a:lnSpc>
                <a:spcPct val="15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Опрос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Документы для создания службы примирения: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28800"/>
            <a:ext cx="7530040" cy="4619600"/>
          </a:xfrm>
        </p:spPr>
        <p:txBody>
          <a:bodyPr>
            <a:normAutofit fontScale="92500" lnSpcReduction="20000"/>
          </a:bodyPr>
          <a:lstStyle/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-план работы школьной службы примирения;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-мониторинг деятельности школьной службы примирения;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-журнал регистрации конфликтных ситуаций;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-регистрационный лист конфликтной ситуации;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-примирительной договор конфликтующих сторон.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04664"/>
            <a:ext cx="7746064" cy="5843736"/>
          </a:xfrm>
        </p:spPr>
        <p:txBody>
          <a:bodyPr>
            <a:noAutofit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 В образовательной организации служба примирения способствует реализации требований ФГОС среднего (полного) общего образования к результатам освоения обучающимися основной образовательной программы: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«Личностные результаты должны отражать готовность и способность вести диалог с другими людьми, достигать в нём взаимопонимания, находить общие цели и сотрудничать для их достижения».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92696"/>
            <a:ext cx="8178112" cy="6048672"/>
          </a:xfrm>
        </p:spPr>
        <p:txBody>
          <a:bodyPr>
            <a:normAutofit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Служба примирения осуществляет свою деятельность на основании Федерального закона № 273-ФЗ от 29.12.2012 «Об образовании», данного Положения, а так же в соответствии с «Национальной стратегией действий в интересах детей на 2012 – 2017 годы», ФГОС основного (полного) образования и стандартов восстановительной медиации от 2009 года.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СХЕМА РАБОТЫ ШКОЛЬНОЙ СЛУЖБЫ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1340768"/>
            <a:ext cx="1872208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1340768"/>
            <a:ext cx="201622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УЧЕНИКИ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00192" y="1340768"/>
            <a:ext cx="2592288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ШКОЛЬНАЯ АДМИНИСТРАЦИЯ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411760" y="2564904"/>
            <a:ext cx="5328592" cy="15121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Школьная служба примирения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Куратор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Медиатор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9632" y="4365104"/>
            <a:ext cx="2376264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Предварительная встреча участников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168" y="4293096"/>
            <a:ext cx="2592288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Предварительная встреча участников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63888" y="5589240"/>
            <a:ext cx="2592288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Примирительная встреча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ройная стрелка влево/вправо/вверх 10"/>
          <p:cNvSpPr/>
          <p:nvPr/>
        </p:nvSpPr>
        <p:spPr>
          <a:xfrm rot="10800000">
            <a:off x="3779912" y="4653136"/>
            <a:ext cx="2232248" cy="864096"/>
          </a:xfrm>
          <a:prstGeom prst="leftRight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9847836">
            <a:off x="2483768" y="2204864"/>
            <a:ext cx="432048" cy="648072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69452">
            <a:off x="7111063" y="2283483"/>
            <a:ext cx="458188" cy="56215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716016" y="2204864"/>
            <a:ext cx="360040" cy="36004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505826">
            <a:off x="2630408" y="3845001"/>
            <a:ext cx="360040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20035653">
            <a:off x="7101226" y="3844842"/>
            <a:ext cx="358440" cy="451379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04664"/>
            <a:ext cx="8250120" cy="5771728"/>
          </a:xfrm>
        </p:spPr>
        <p:txBody>
          <a:bodyPr>
            <a:normAutofit/>
          </a:bodyPr>
          <a:lstStyle/>
          <a:p>
            <a:pPr marL="360000" indent="360000" algn="ctr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+mj-ea"/>
              </a:rPr>
              <a:t>Школьная служба примирения это:</a:t>
            </a:r>
            <a:endParaRPr lang="ru-RU" b="1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1. Разрешение конфликтов силами самой школы.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2. Изменение традиций реагирования на конфликтные ситуации.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3. Профилактика школьной </a:t>
            </a:r>
            <a:r>
              <a:rPr lang="ru-RU" dirty="0" err="1" smtClean="0">
                <a:latin typeface="Times New Roman"/>
                <a:ea typeface="Times New Roman"/>
              </a:rPr>
              <a:t>дезадаптации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4.Школьное самоуправление и волонтерское движение подростков школы.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>
              <a:lnSpc>
                <a:spcPct val="124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6632"/>
            <a:ext cx="7890080" cy="662473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47664" y="332656"/>
            <a:ext cx="7128792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Школьная служба примирения в структуре внеурочной деятельности в рамках требований ФГОС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31640" y="1412776"/>
            <a:ext cx="75608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и реализация эффективной модели ШСП, позволяющей снизить количество детей, состоящих на КДН и ВШУ и количество конфликтных ситуаций в учебно-воспитательном процессе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59832" y="2708920"/>
            <a:ext cx="4176464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932040" y="1052736"/>
            <a:ext cx="432048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932040" y="2348880"/>
            <a:ext cx="432048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31640" y="3429000"/>
            <a:ext cx="2376264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Изучить нормативно-правовые, научно-методические основы обеспечения профилактики правонарушений в школе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67944" y="3429000"/>
            <a:ext cx="2376264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Разработать систему ресурсного обеспечения проекта ШСП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32240" y="3429000"/>
            <a:ext cx="1944216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Реализовать модель ШСП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131840" y="3068960"/>
            <a:ext cx="216024" cy="36004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076056" y="3068960"/>
            <a:ext cx="216024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948264" y="3068960"/>
            <a:ext cx="216024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5733256"/>
            <a:ext cx="453650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932040" y="5373216"/>
            <a:ext cx="504056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764704"/>
            <a:ext cx="8106104" cy="5699720"/>
          </a:xfrm>
        </p:spPr>
        <p:txBody>
          <a:bodyPr>
            <a:normAutofit/>
          </a:bodyPr>
          <a:lstStyle/>
          <a:p>
            <a:pPr marL="360000" indent="36000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Результат: </a:t>
            </a:r>
          </a:p>
          <a:p>
            <a:pPr marL="360000" indent="36000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исследованиям и статистике разработанной и реализованной эффективной модели ШСП является снижение количества детей, стоящих на КДН и ВШУ и количество конфликтных ситуаций в учебно-воспитательном процессе.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состав школьной службы примирения входят  медиаторы и специалисты.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12776"/>
            <a:ext cx="8034096" cy="4835624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Куратор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сотрудник преподавательского состава школы, прошедший специальное обучение. Он помогает решать организационные вопросы, разрешает проблемы, возникшие при проведении программ, помогает в подведении итогов и анализе результатов работы и т.д. 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добровольные желающие, прошедшие специальное обучение. 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 медиатора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наладить диалог (не надо искать правых или не правых).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190</TotalTime>
  <Words>1624</Words>
  <Application>Microsoft Office PowerPoint</Application>
  <PresentationFormat>Экран (4:3)</PresentationFormat>
  <Paragraphs>176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Солнцестояние</vt:lpstr>
      <vt:lpstr>ШКОЛЬНАЯ СЛУЖБА ПРИМИРЕНИЯ</vt:lpstr>
      <vt:lpstr>Слайд 2</vt:lpstr>
      <vt:lpstr>Слайд 3</vt:lpstr>
      <vt:lpstr>Слайд 4</vt:lpstr>
      <vt:lpstr>СХЕМА РАБОТЫ ШКОЛЬНОЙ СЛУЖБЫ ПРИМИРЕНИЯ </vt:lpstr>
      <vt:lpstr>Слайд 6</vt:lpstr>
      <vt:lpstr>Слайд 7</vt:lpstr>
      <vt:lpstr>Слайд 8</vt:lpstr>
      <vt:lpstr>В состав школьной службы примирения входят  медиаторы и специалисты.        </vt:lpstr>
      <vt:lpstr>Основные фазы работы медиатора  на встрече со сторонами  (примирительная встреча)  </vt:lpstr>
      <vt:lpstr>Основные принципы медиации:</vt:lpstr>
      <vt:lpstr>На встрече выполняются следующие правила: </vt:lpstr>
      <vt:lpstr>Слайд 13</vt:lpstr>
      <vt:lpstr>Условия, при которых ситуация может быть рассмотрена службой: </vt:lpstr>
      <vt:lpstr>Программа мероприятий ШСП</vt:lpstr>
      <vt:lpstr>Принципы деятельности Школьной службы примирения. </vt:lpstr>
      <vt:lpstr>Порядок формирования Школьной службы примирения. </vt:lpstr>
      <vt:lpstr>Порядок работы Школьной службы примирения. </vt:lpstr>
      <vt:lpstr>Алгоритм действий ШСП</vt:lpstr>
      <vt:lpstr>Алгоритм действий ШСП</vt:lpstr>
      <vt:lpstr>Слайд 21</vt:lpstr>
      <vt:lpstr>Слайд 22</vt:lpstr>
      <vt:lpstr>Слайд 23</vt:lpstr>
      <vt:lpstr>Рекомендации руководителю по управлению конфликтами с подчиненными  и с коллегами</vt:lpstr>
      <vt:lpstr>Рекомендации учителю по управлению конфликтами с учащимися:</vt:lpstr>
      <vt:lpstr>Для отбора школьников – медиаторов используются:</vt:lpstr>
      <vt:lpstr>Документы для создания службы примирения: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ПРИМИРЕНИЯ</dc:title>
  <dc:creator>Учитель</dc:creator>
  <cp:lastModifiedBy>USER-1</cp:lastModifiedBy>
  <cp:revision>23</cp:revision>
  <dcterms:created xsi:type="dcterms:W3CDTF">2016-12-14T07:07:13Z</dcterms:created>
  <dcterms:modified xsi:type="dcterms:W3CDTF">2018-06-20T05:02:16Z</dcterms:modified>
</cp:coreProperties>
</file>